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1" r:id="rId4"/>
    <p:sldId id="258" r:id="rId5"/>
    <p:sldId id="259" r:id="rId6"/>
    <p:sldId id="266" r:id="rId7"/>
    <p:sldId id="267" r:id="rId8"/>
    <p:sldId id="268" r:id="rId9"/>
    <p:sldId id="269" r:id="rId10"/>
    <p:sldId id="27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p:restoredTop sz="94720"/>
  </p:normalViewPr>
  <p:slideViewPr>
    <p:cSldViewPr snapToGrid="0" snapToObjects="1">
      <p:cViewPr>
        <p:scale>
          <a:sx n="138" d="100"/>
          <a:sy n="138" d="100"/>
        </p:scale>
        <p:origin x="-6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2727704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7D32664-B7CC-494E-9557-7E5D4F04092A}" type="datetimeFigureOut">
              <a:rPr lang="en-US" smtClean="0"/>
              <a:t>11/18/18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274578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3707889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72798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164538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3887048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97907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404432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2048674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342255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334218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D32664-B7CC-494E-9557-7E5D4F04092A}" type="datetimeFigureOut">
              <a:rPr lang="en-US" smtClean="0"/>
              <a:t>11/18/18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175829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D32664-B7CC-494E-9557-7E5D4F04092A}" type="datetimeFigureOut">
              <a:rPr lang="en-US" smtClean="0"/>
              <a:t>11/18/18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103656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295706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403540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E7D32664-B7CC-494E-9557-7E5D4F04092A}" type="datetimeFigureOut">
              <a:rPr lang="en-US" smtClean="0"/>
              <a:t>11/18/18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335024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7D32664-B7CC-494E-9557-7E5D4F04092A}" type="datetimeFigureOut">
              <a:rPr lang="en-US" smtClean="0"/>
              <a:t>11/18/18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E287-5441-614F-810A-A2954A5A3661}" type="slidenum">
              <a:rPr lang="en-US" smtClean="0"/>
              <a:t>‹#›</a:t>
            </a:fld>
            <a:endParaRPr lang="en-US"/>
          </a:p>
        </p:txBody>
      </p:sp>
    </p:spTree>
    <p:extLst>
      <p:ext uri="{BB962C8B-B14F-4D97-AF65-F5344CB8AC3E}">
        <p14:creationId xmlns:p14="http://schemas.microsoft.com/office/powerpoint/2010/main" val="397079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20">
                    <a14:imgEffect>
                      <a14:colorTemperature colorTemp="3217"/>
                    </a14:imgEffect>
                    <a14:imgEffect>
                      <a14:saturation sat="122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7D32664-B7CC-494E-9557-7E5D4F04092A}" type="datetimeFigureOut">
              <a:rPr lang="en-US" smtClean="0"/>
              <a:t>11/18/18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02CE287-5441-614F-810A-A2954A5A3661}" type="slidenum">
              <a:rPr lang="en-US" smtClean="0"/>
              <a:t>‹#›</a:t>
            </a:fld>
            <a:endParaRPr lang="en-US"/>
          </a:p>
        </p:txBody>
      </p:sp>
    </p:spTree>
    <p:extLst>
      <p:ext uri="{BB962C8B-B14F-4D97-AF65-F5344CB8AC3E}">
        <p14:creationId xmlns:p14="http://schemas.microsoft.com/office/powerpoint/2010/main" val="22961769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usic-ir.org/mirex/wiki/2017:Audio_Key_Detection_Results" TargetMode="External"/><Relationship Id="rId2" Type="http://schemas.openxmlformats.org/officeDocument/2006/relationships/hyperlink" Target="https://www.music-ir.org/mirex/wiki/2018:Audio_Key_Detection" TargetMode="External"/><Relationship Id="rId1" Type="http://schemas.openxmlformats.org/officeDocument/2006/relationships/slideLayout" Target="../slideLayouts/slideLayout2.xml"/><Relationship Id="rId5" Type="http://schemas.openxmlformats.org/officeDocument/2006/relationships/hyperlink" Target="https://www.music-ir.org/mirex/abstracts/2017/HS1.pdf" TargetMode="External"/><Relationship Id="rId4" Type="http://schemas.openxmlformats.org/officeDocument/2006/relationships/hyperlink" Target="https://www.music-ir.org/mirex/abstracts/2017/CN1.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45F5-4BBE-564F-8924-DFCF00725FFF}"/>
              </a:ext>
            </a:extLst>
          </p:cNvPr>
          <p:cNvSpPr>
            <a:spLocks noGrp="1"/>
          </p:cNvSpPr>
          <p:nvPr>
            <p:ph type="ctrTitle"/>
          </p:nvPr>
        </p:nvSpPr>
        <p:spPr>
          <a:xfrm>
            <a:off x="1154955" y="2384855"/>
            <a:ext cx="8825658" cy="1977080"/>
          </a:xfrm>
        </p:spPr>
        <p:txBody>
          <a:bodyPr/>
          <a:lstStyle/>
          <a:p>
            <a:r>
              <a:rPr lang="en-US" sz="6600" dirty="0"/>
              <a:t>Audio Key Detection/Estimation</a:t>
            </a:r>
          </a:p>
        </p:txBody>
      </p:sp>
      <p:sp>
        <p:nvSpPr>
          <p:cNvPr id="3" name="Subtitle 2">
            <a:extLst>
              <a:ext uri="{FF2B5EF4-FFF2-40B4-BE49-F238E27FC236}">
                <a16:creationId xmlns:a16="http://schemas.microsoft.com/office/drawing/2014/main" id="{D833AE2C-05F4-A14A-9C4E-6313D3BCCFA1}"/>
              </a:ext>
            </a:extLst>
          </p:cNvPr>
          <p:cNvSpPr>
            <a:spLocks noGrp="1"/>
          </p:cNvSpPr>
          <p:nvPr>
            <p:ph type="subTitle" idx="1"/>
          </p:nvPr>
        </p:nvSpPr>
        <p:spPr>
          <a:xfrm>
            <a:off x="1154955" y="667266"/>
            <a:ext cx="8825658" cy="1013253"/>
          </a:xfrm>
        </p:spPr>
        <p:txBody>
          <a:bodyPr/>
          <a:lstStyle/>
          <a:p>
            <a:r>
              <a:rPr lang="en-US" dirty="0" err="1"/>
              <a:t>Mirex</a:t>
            </a:r>
            <a:r>
              <a:rPr lang="en-US" dirty="0"/>
              <a:t> Presentation for Computational Musicology: MSP</a:t>
            </a:r>
          </a:p>
          <a:p>
            <a:r>
              <a:rPr lang="en-US" dirty="0"/>
              <a:t>at Brooklyn College with Prof. Johanna Devaney</a:t>
            </a:r>
          </a:p>
        </p:txBody>
      </p:sp>
      <p:sp>
        <p:nvSpPr>
          <p:cNvPr id="7" name="TextBox 6">
            <a:extLst>
              <a:ext uri="{FF2B5EF4-FFF2-40B4-BE49-F238E27FC236}">
                <a16:creationId xmlns:a16="http://schemas.microsoft.com/office/drawing/2014/main" id="{352E1E41-93C9-234F-A4A7-0B83B406CECC}"/>
              </a:ext>
            </a:extLst>
          </p:cNvPr>
          <p:cNvSpPr txBox="1"/>
          <p:nvPr/>
        </p:nvSpPr>
        <p:spPr>
          <a:xfrm>
            <a:off x="6907427" y="5349106"/>
            <a:ext cx="3073186" cy="369332"/>
          </a:xfrm>
          <a:prstGeom prst="rect">
            <a:avLst/>
          </a:prstGeom>
          <a:noFill/>
        </p:spPr>
        <p:txBody>
          <a:bodyPr wrap="square" rtlCol="0">
            <a:spAutoFit/>
          </a:bodyPr>
          <a:lstStyle/>
          <a:p>
            <a:r>
              <a:rPr lang="en-US" dirty="0"/>
              <a:t>by Jakob Georg </a:t>
            </a:r>
            <a:r>
              <a:rPr lang="en-US" dirty="0" err="1"/>
              <a:t>Ruderer</a:t>
            </a:r>
            <a:endParaRPr lang="en-US" dirty="0"/>
          </a:p>
        </p:txBody>
      </p:sp>
      <p:sp>
        <p:nvSpPr>
          <p:cNvPr id="8" name="TextBox 7">
            <a:extLst>
              <a:ext uri="{FF2B5EF4-FFF2-40B4-BE49-F238E27FC236}">
                <a16:creationId xmlns:a16="http://schemas.microsoft.com/office/drawing/2014/main" id="{2A3BA8BA-721F-1E4B-9B52-1702AA712158}"/>
              </a:ext>
            </a:extLst>
          </p:cNvPr>
          <p:cNvSpPr txBox="1"/>
          <p:nvPr/>
        </p:nvSpPr>
        <p:spPr>
          <a:xfrm>
            <a:off x="9615488" y="542925"/>
            <a:ext cx="1742069" cy="369332"/>
          </a:xfrm>
          <a:prstGeom prst="rect">
            <a:avLst/>
          </a:prstGeom>
          <a:noFill/>
        </p:spPr>
        <p:txBody>
          <a:bodyPr wrap="square" rtlCol="0">
            <a:spAutoFit/>
          </a:bodyPr>
          <a:lstStyle/>
          <a:p>
            <a:r>
              <a:rPr lang="en-US" dirty="0"/>
              <a:t>Nov. 20</a:t>
            </a:r>
            <a:r>
              <a:rPr lang="en-US" baseline="30000" dirty="0"/>
              <a:t>th</a:t>
            </a:r>
            <a:r>
              <a:rPr lang="en-US" dirty="0"/>
              <a:t> 2018</a:t>
            </a:r>
          </a:p>
        </p:txBody>
      </p:sp>
    </p:spTree>
    <p:extLst>
      <p:ext uri="{BB962C8B-B14F-4D97-AF65-F5344CB8AC3E}">
        <p14:creationId xmlns:p14="http://schemas.microsoft.com/office/powerpoint/2010/main" val="324773115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FA73-80AC-EC48-BB3D-BAC89989E4DD}"/>
              </a:ext>
            </a:extLst>
          </p:cNvPr>
          <p:cNvSpPr>
            <a:spLocks noGrp="1"/>
          </p:cNvSpPr>
          <p:nvPr>
            <p:ph type="title"/>
          </p:nvPr>
        </p:nvSpPr>
        <p:spPr/>
        <p:txBody>
          <a:bodyPr/>
          <a:lstStyle/>
          <a:p>
            <a:r>
              <a:rPr lang="en-US" sz="3600" dirty="0"/>
              <a:t>Links to </a:t>
            </a:r>
            <a:r>
              <a:rPr lang="en-US" sz="3600" dirty="0" err="1"/>
              <a:t>sSources</a:t>
            </a:r>
            <a:r>
              <a:rPr lang="en-US" sz="3600" dirty="0"/>
              <a:t> for this presentation:</a:t>
            </a:r>
          </a:p>
        </p:txBody>
      </p:sp>
      <p:sp>
        <p:nvSpPr>
          <p:cNvPr id="3" name="Content Placeholder 2">
            <a:extLst>
              <a:ext uri="{FF2B5EF4-FFF2-40B4-BE49-F238E27FC236}">
                <a16:creationId xmlns:a16="http://schemas.microsoft.com/office/drawing/2014/main" id="{ECEFEC67-32C8-DC43-BFE8-F602AE0E00AF}"/>
              </a:ext>
            </a:extLst>
          </p:cNvPr>
          <p:cNvSpPr>
            <a:spLocks noGrp="1"/>
          </p:cNvSpPr>
          <p:nvPr>
            <p:ph idx="1"/>
          </p:nvPr>
        </p:nvSpPr>
        <p:spPr/>
        <p:txBody>
          <a:bodyPr>
            <a:normAutofit fontScale="85000" lnSpcReduction="20000"/>
          </a:bodyPr>
          <a:lstStyle/>
          <a:p>
            <a:r>
              <a:rPr lang="en-US" dirty="0">
                <a:hlinkClick r:id="rId2">
                  <a:extLst>
                    <a:ext uri="{A12FA001-AC4F-418D-AE19-62706E023703}">
                      <ahyp:hlinkClr xmlns:ahyp="http://schemas.microsoft.com/office/drawing/2018/hyperlinkcolor" val="tx"/>
                    </a:ext>
                  </a:extLst>
                </a:hlinkClick>
              </a:rPr>
              <a:t>MIREX 2018:Audio Key Detection</a:t>
            </a:r>
          </a:p>
          <a:p>
            <a:pPr marL="0" indent="0">
              <a:buNone/>
            </a:pPr>
            <a:r>
              <a:rPr lang="en-US" dirty="0">
                <a:solidFill>
                  <a:schemeClr val="bg2">
                    <a:lumMod val="40000"/>
                    <a:lumOff val="60000"/>
                  </a:schemeClr>
                </a:solidFill>
                <a:hlinkClick r:id="rId2">
                  <a:extLst>
                    <a:ext uri="{A12FA001-AC4F-418D-AE19-62706E023703}">
                      <ahyp:hlinkClr xmlns:ahyp="http://schemas.microsoft.com/office/drawing/2018/hyperlinkcolor" val="tx"/>
                    </a:ext>
                  </a:extLst>
                </a:hlinkClick>
              </a:rPr>
              <a:t>https://www.music-ir.org/mirex/wiki/2018:Audio_Key_Detection</a:t>
            </a:r>
            <a:endParaRPr lang="en-US" dirty="0">
              <a:solidFill>
                <a:schemeClr val="bg2">
                  <a:lumMod val="40000"/>
                  <a:lumOff val="60000"/>
                </a:schemeClr>
              </a:solidFill>
            </a:endParaRPr>
          </a:p>
          <a:p>
            <a:pPr marL="0" indent="0">
              <a:buNone/>
            </a:pPr>
            <a:r>
              <a:rPr lang="en-US" dirty="0">
                <a:solidFill>
                  <a:schemeClr val="tx1">
                    <a:lumMod val="95000"/>
                  </a:schemeClr>
                </a:solidFill>
              </a:rPr>
              <a:t>(last accessed Nov.20 2018)</a:t>
            </a:r>
            <a:endParaRPr lang="en-US" dirty="0">
              <a:solidFill>
                <a:schemeClr val="tx1">
                  <a:lumMod val="95000"/>
                </a:schemeClr>
              </a:solidFill>
              <a:hlinkClick r:id="rId3">
                <a:extLst>
                  <a:ext uri="{A12FA001-AC4F-418D-AE19-62706E023703}">
                    <ahyp:hlinkClr xmlns:ahyp="http://schemas.microsoft.com/office/drawing/2018/hyperlinkcolor" val="tx"/>
                  </a:ext>
                </a:extLst>
              </a:hlinkClick>
            </a:endParaRPr>
          </a:p>
          <a:p>
            <a:r>
              <a:rPr lang="en-US" dirty="0">
                <a:hlinkClick r:id="rId3">
                  <a:extLst>
                    <a:ext uri="{A12FA001-AC4F-418D-AE19-62706E023703}">
                      <ahyp:hlinkClr xmlns:ahyp="http://schemas.microsoft.com/office/drawing/2018/hyperlinkcolor" val="tx"/>
                    </a:ext>
                  </a:extLst>
                </a:hlinkClick>
              </a:rPr>
              <a:t>Mirex 2017:Audio Key Detection Results</a:t>
            </a:r>
          </a:p>
          <a:p>
            <a:pPr marL="0" indent="0">
              <a:buNone/>
            </a:pPr>
            <a:r>
              <a:rPr lang="en-US" dirty="0">
                <a:solidFill>
                  <a:schemeClr val="bg2">
                    <a:lumMod val="40000"/>
                    <a:lumOff val="60000"/>
                  </a:schemeClr>
                </a:solidFill>
                <a:hlinkClick r:id="rId3">
                  <a:extLst>
                    <a:ext uri="{A12FA001-AC4F-418D-AE19-62706E023703}">
                      <ahyp:hlinkClr xmlns:ahyp="http://schemas.microsoft.com/office/drawing/2018/hyperlinkcolor" val="tx"/>
                    </a:ext>
                  </a:extLst>
                </a:hlinkClick>
              </a:rPr>
              <a:t>https://www.music-ir.org/mirex/wiki/2017:Audio_Key_Detection_Results</a:t>
            </a:r>
            <a:endParaRPr lang="en-US" dirty="0">
              <a:solidFill>
                <a:schemeClr val="bg2">
                  <a:lumMod val="40000"/>
                  <a:lumOff val="60000"/>
                </a:schemeClr>
              </a:solidFill>
            </a:endParaRPr>
          </a:p>
          <a:p>
            <a:pPr marL="0" indent="0">
              <a:buNone/>
            </a:pPr>
            <a:r>
              <a:rPr lang="en-US" dirty="0">
                <a:solidFill>
                  <a:schemeClr val="tx1">
                    <a:lumMod val="95000"/>
                  </a:schemeClr>
                </a:solidFill>
              </a:rPr>
              <a:t>(last accessed Nov.20 2018)</a:t>
            </a:r>
          </a:p>
          <a:p>
            <a:r>
              <a:rPr lang="en-US" u="sng" dirty="0"/>
              <a:t>Katy Noland’s and Chris </a:t>
            </a:r>
            <a:r>
              <a:rPr lang="en-US" u="sng" dirty="0" err="1"/>
              <a:t>Cannam’s</a:t>
            </a:r>
            <a:r>
              <a:rPr lang="en-US" u="sng" dirty="0"/>
              <a:t> 2017 submission:</a:t>
            </a:r>
          </a:p>
          <a:p>
            <a:pPr marL="0" indent="0">
              <a:buNone/>
            </a:pPr>
            <a:r>
              <a:rPr lang="en-US" dirty="0">
                <a:solidFill>
                  <a:schemeClr val="bg2">
                    <a:lumMod val="40000"/>
                    <a:lumOff val="60000"/>
                  </a:schemeClr>
                </a:solidFill>
                <a:hlinkClick r:id="rId4">
                  <a:extLst>
                    <a:ext uri="{A12FA001-AC4F-418D-AE19-62706E023703}">
                      <ahyp:hlinkClr xmlns:ahyp="http://schemas.microsoft.com/office/drawing/2018/hyperlinkcolor" val="tx"/>
                    </a:ext>
                  </a:extLst>
                </a:hlinkClick>
              </a:rPr>
              <a:t>https://www.music-ir.org/mirex/abstracts/2017/CN1.pdf</a:t>
            </a:r>
            <a:endParaRPr lang="en-US" dirty="0">
              <a:solidFill>
                <a:schemeClr val="bg2">
                  <a:lumMod val="40000"/>
                  <a:lumOff val="60000"/>
                </a:schemeClr>
              </a:solidFill>
            </a:endParaRPr>
          </a:p>
          <a:p>
            <a:pPr marL="0" indent="0">
              <a:buNone/>
            </a:pPr>
            <a:r>
              <a:rPr lang="en-US" dirty="0">
                <a:solidFill>
                  <a:schemeClr val="tx1">
                    <a:lumMod val="95000"/>
                  </a:schemeClr>
                </a:solidFill>
              </a:rPr>
              <a:t>(last accessed Nov.20 2018)</a:t>
            </a:r>
          </a:p>
          <a:p>
            <a:r>
              <a:rPr lang="en-US" dirty="0">
                <a:hlinkClick r:id="rId5">
                  <a:extLst>
                    <a:ext uri="{A12FA001-AC4F-418D-AE19-62706E023703}">
                      <ahyp:hlinkClr xmlns:ahyp="http://schemas.microsoft.com/office/drawing/2018/hyperlinkcolor" val="tx"/>
                    </a:ext>
                  </a:extLst>
                </a:hlinkClick>
              </a:rPr>
              <a:t>Hendrik Schreiber’s 2017 submissions:</a:t>
            </a:r>
          </a:p>
          <a:p>
            <a:pPr marL="0" indent="0">
              <a:buNone/>
            </a:pPr>
            <a:r>
              <a:rPr lang="en-US" dirty="0">
                <a:solidFill>
                  <a:schemeClr val="bg2">
                    <a:lumMod val="40000"/>
                    <a:lumOff val="60000"/>
                  </a:schemeClr>
                </a:solidFill>
                <a:hlinkClick r:id="rId5">
                  <a:extLst>
                    <a:ext uri="{A12FA001-AC4F-418D-AE19-62706E023703}">
                      <ahyp:hlinkClr xmlns:ahyp="http://schemas.microsoft.com/office/drawing/2018/hyperlinkcolor" val="tx"/>
                    </a:ext>
                  </a:extLst>
                </a:hlinkClick>
              </a:rPr>
              <a:t>https://www.music-ir.org/mirex/abstracts/2017/HS1.pdf</a:t>
            </a:r>
            <a:endParaRPr lang="en-US" dirty="0">
              <a:solidFill>
                <a:schemeClr val="bg2">
                  <a:lumMod val="40000"/>
                  <a:lumOff val="60000"/>
                </a:schemeClr>
              </a:solidFill>
            </a:endParaRPr>
          </a:p>
          <a:p>
            <a:pPr marL="0" indent="0">
              <a:buNone/>
            </a:pPr>
            <a:r>
              <a:rPr lang="en-US" dirty="0">
                <a:solidFill>
                  <a:schemeClr val="tx1">
                    <a:lumMod val="95000"/>
                  </a:schemeClr>
                </a:solidFill>
              </a:rPr>
              <a:t>(last accessed Nov.20 2018)</a:t>
            </a:r>
          </a:p>
          <a:p>
            <a:endParaRPr lang="en-US" dirty="0"/>
          </a:p>
        </p:txBody>
      </p:sp>
    </p:spTree>
    <p:extLst>
      <p:ext uri="{BB962C8B-B14F-4D97-AF65-F5344CB8AC3E}">
        <p14:creationId xmlns:p14="http://schemas.microsoft.com/office/powerpoint/2010/main" val="3108798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13411-942F-1C41-A512-2D8057632CD9}"/>
              </a:ext>
            </a:extLst>
          </p:cNvPr>
          <p:cNvSpPr>
            <a:spLocks noGrp="1"/>
          </p:cNvSpPr>
          <p:nvPr>
            <p:ph type="title"/>
          </p:nvPr>
        </p:nvSpPr>
        <p:spPr>
          <a:xfrm>
            <a:off x="646111" y="452718"/>
            <a:ext cx="9404723" cy="906525"/>
          </a:xfrm>
        </p:spPr>
        <p:txBody>
          <a:bodyPr/>
          <a:lstStyle/>
          <a:p>
            <a:r>
              <a:rPr lang="en-US" sz="3600" dirty="0"/>
              <a:t>What is Audio Key Estimation:</a:t>
            </a:r>
          </a:p>
        </p:txBody>
      </p:sp>
      <p:sp>
        <p:nvSpPr>
          <p:cNvPr id="3" name="Content Placeholder 2">
            <a:extLst>
              <a:ext uri="{FF2B5EF4-FFF2-40B4-BE49-F238E27FC236}">
                <a16:creationId xmlns:a16="http://schemas.microsoft.com/office/drawing/2014/main" id="{51F70DEA-C4D3-554A-8240-2D15ED21D6CE}"/>
              </a:ext>
            </a:extLst>
          </p:cNvPr>
          <p:cNvSpPr>
            <a:spLocks noGrp="1"/>
          </p:cNvSpPr>
          <p:nvPr>
            <p:ph idx="1"/>
          </p:nvPr>
        </p:nvSpPr>
        <p:spPr>
          <a:xfrm>
            <a:off x="1104293" y="1535682"/>
            <a:ext cx="8946541" cy="2962427"/>
          </a:xfrm>
        </p:spPr>
        <p:txBody>
          <a:bodyPr/>
          <a:lstStyle/>
          <a:p>
            <a:r>
              <a:rPr lang="en-US" dirty="0"/>
              <a:t>Key Estimation is classic task in music information retrieval</a:t>
            </a:r>
          </a:p>
          <a:p>
            <a:endParaRPr lang="en-US" dirty="0"/>
          </a:p>
          <a:p>
            <a:r>
              <a:rPr lang="en-US" dirty="0"/>
              <a:t>To determine the key of a Western piece is a fundamental requirement for tonal analysis</a:t>
            </a:r>
          </a:p>
          <a:p>
            <a:endParaRPr lang="en-US" dirty="0"/>
          </a:p>
          <a:p>
            <a:r>
              <a:rPr lang="en-US" dirty="0"/>
              <a:t>The goal is to identify the key of piece just from the audio (only the global key, without key changes due to modulations)</a:t>
            </a:r>
          </a:p>
        </p:txBody>
      </p:sp>
    </p:spTree>
    <p:extLst>
      <p:ext uri="{BB962C8B-B14F-4D97-AF65-F5344CB8AC3E}">
        <p14:creationId xmlns:p14="http://schemas.microsoft.com/office/powerpoint/2010/main" val="403975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68BD-B3CB-2145-912B-DD74B2E09548}"/>
              </a:ext>
            </a:extLst>
          </p:cNvPr>
          <p:cNvSpPr>
            <a:spLocks noGrp="1"/>
          </p:cNvSpPr>
          <p:nvPr>
            <p:ph type="title"/>
          </p:nvPr>
        </p:nvSpPr>
        <p:spPr>
          <a:xfrm>
            <a:off x="646111" y="452718"/>
            <a:ext cx="9404723" cy="821900"/>
          </a:xfrm>
        </p:spPr>
        <p:txBody>
          <a:bodyPr/>
          <a:lstStyle/>
          <a:p>
            <a:r>
              <a:rPr lang="en-US" dirty="0"/>
              <a:t>Evaluation</a:t>
            </a:r>
          </a:p>
        </p:txBody>
      </p:sp>
      <p:pic>
        <p:nvPicPr>
          <p:cNvPr id="5" name="Content Placeholder 4">
            <a:extLst>
              <a:ext uri="{FF2B5EF4-FFF2-40B4-BE49-F238E27FC236}">
                <a16:creationId xmlns:a16="http://schemas.microsoft.com/office/drawing/2014/main" id="{555ACD8B-DCD3-9D47-98C0-2EE4F57EF9E6}"/>
              </a:ext>
            </a:extLst>
          </p:cNvPr>
          <p:cNvPicPr>
            <a:picLocks noGrp="1" noChangeAspect="1"/>
          </p:cNvPicPr>
          <p:nvPr>
            <p:ph idx="1"/>
          </p:nvPr>
        </p:nvPicPr>
        <p:blipFill>
          <a:blip r:embed="rId2"/>
          <a:stretch>
            <a:fillRect/>
          </a:stretch>
        </p:blipFill>
        <p:spPr>
          <a:xfrm>
            <a:off x="3166825" y="1853248"/>
            <a:ext cx="4363293" cy="3402951"/>
          </a:xfrm>
        </p:spPr>
      </p:pic>
    </p:spTree>
    <p:extLst>
      <p:ext uri="{BB962C8B-B14F-4D97-AF65-F5344CB8AC3E}">
        <p14:creationId xmlns:p14="http://schemas.microsoft.com/office/powerpoint/2010/main" val="46466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A69A-911C-434F-B2BA-D8A8D701F782}"/>
              </a:ext>
            </a:extLst>
          </p:cNvPr>
          <p:cNvSpPr>
            <a:spLocks noGrp="1"/>
          </p:cNvSpPr>
          <p:nvPr>
            <p:ph type="title"/>
          </p:nvPr>
        </p:nvSpPr>
        <p:spPr/>
        <p:txBody>
          <a:bodyPr/>
          <a:lstStyle/>
          <a:p>
            <a:r>
              <a:rPr lang="en-US" sz="3600" dirty="0"/>
              <a:t>Datasets used for the Task</a:t>
            </a:r>
          </a:p>
        </p:txBody>
      </p:sp>
      <p:sp>
        <p:nvSpPr>
          <p:cNvPr id="3" name="Content Placeholder 2">
            <a:extLst>
              <a:ext uri="{FF2B5EF4-FFF2-40B4-BE49-F238E27FC236}">
                <a16:creationId xmlns:a16="http://schemas.microsoft.com/office/drawing/2014/main" id="{0354C39D-76FF-7143-B72F-6A48CD6635CD}"/>
              </a:ext>
            </a:extLst>
          </p:cNvPr>
          <p:cNvSpPr>
            <a:spLocks noGrp="1"/>
          </p:cNvSpPr>
          <p:nvPr>
            <p:ph idx="1"/>
          </p:nvPr>
        </p:nvSpPr>
        <p:spPr/>
        <p:txBody>
          <a:bodyPr>
            <a:normAutofit lnSpcReduction="10000"/>
          </a:bodyPr>
          <a:lstStyle/>
          <a:p>
            <a:r>
              <a:rPr lang="en-US" i="1" dirty="0"/>
              <a:t>MIREX2005Key</a:t>
            </a:r>
            <a:r>
              <a:rPr lang="en-US" dirty="0"/>
              <a:t>: 1,252 classical music audio pieces, as MIDI files using </a:t>
            </a:r>
            <a:r>
              <a:rPr lang="en-US" dirty="0" err="1"/>
              <a:t>TiMidity</a:t>
            </a:r>
            <a:r>
              <a:rPr lang="en-US" dirty="0"/>
              <a:t> Synthesizer (first 30 seconds only, due to potential key modulations after this point), used for the 2018:Audio Key Detection</a:t>
            </a:r>
          </a:p>
          <a:p>
            <a:r>
              <a:rPr lang="en-US" dirty="0"/>
              <a:t>In 2017 new datasets were included:</a:t>
            </a:r>
          </a:p>
          <a:p>
            <a:pPr>
              <a:buFontTx/>
              <a:buChar char="-"/>
            </a:pPr>
            <a:r>
              <a:rPr lang="en-US" i="1" dirty="0" err="1"/>
              <a:t>PresegmentedKeyIsophonics</a:t>
            </a:r>
            <a:r>
              <a:rPr lang="en-US" dirty="0"/>
              <a:t> (with key annotations from </a:t>
            </a:r>
            <a:r>
              <a:rPr lang="en-US" dirty="0" err="1"/>
              <a:t>Isophonics</a:t>
            </a:r>
            <a:r>
              <a:rPr lang="en-US" dirty="0"/>
              <a:t> set)</a:t>
            </a:r>
          </a:p>
          <a:p>
            <a:pPr>
              <a:buFontTx/>
              <a:buChar char="-"/>
            </a:pPr>
            <a:r>
              <a:rPr lang="en-US" i="1" dirty="0" err="1"/>
              <a:t>PresegmentedKeyRobbieWilliams</a:t>
            </a:r>
            <a:r>
              <a:rPr lang="en-US" i="1" dirty="0"/>
              <a:t> (with key annotation from Robbie Williams set)</a:t>
            </a:r>
          </a:p>
          <a:p>
            <a:pPr>
              <a:buFont typeface="Symbol" pitchFamily="2" charset="2"/>
              <a:buChar char="Þ"/>
            </a:pPr>
            <a:r>
              <a:rPr lang="en-US" i="1" dirty="0"/>
              <a:t>Segments annotated with major and minor were submitted</a:t>
            </a:r>
          </a:p>
          <a:p>
            <a:pPr>
              <a:buFontTx/>
              <a:buChar char="-"/>
            </a:pPr>
            <a:r>
              <a:rPr lang="en-US" i="1" dirty="0"/>
              <a:t>Billboard2012Key</a:t>
            </a:r>
            <a:r>
              <a:rPr lang="en-US" dirty="0"/>
              <a:t>, subset of </a:t>
            </a:r>
            <a:r>
              <a:rPr lang="en-US" i="1" dirty="0"/>
              <a:t>Billboard2012 chord dataset</a:t>
            </a:r>
            <a:r>
              <a:rPr lang="en-US" dirty="0"/>
              <a:t>, which made it possible to derive the key automatically from the chord annotations</a:t>
            </a:r>
            <a:endParaRPr lang="en-US" i="1" dirty="0"/>
          </a:p>
          <a:p>
            <a:pPr>
              <a:buFontTx/>
              <a:buChar char="-"/>
            </a:pPr>
            <a:endParaRPr lang="en-US" i="1" dirty="0"/>
          </a:p>
        </p:txBody>
      </p:sp>
    </p:spTree>
    <p:extLst>
      <p:ext uri="{BB962C8B-B14F-4D97-AF65-F5344CB8AC3E}">
        <p14:creationId xmlns:p14="http://schemas.microsoft.com/office/powerpoint/2010/main" val="3919078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776D-4B81-AA40-B3CA-C745463C0A65}"/>
              </a:ext>
            </a:extLst>
          </p:cNvPr>
          <p:cNvSpPr>
            <a:spLocks noGrp="1"/>
          </p:cNvSpPr>
          <p:nvPr>
            <p:ph type="title"/>
          </p:nvPr>
        </p:nvSpPr>
        <p:spPr/>
        <p:txBody>
          <a:bodyPr/>
          <a:lstStyle/>
          <a:p>
            <a:r>
              <a:rPr lang="en-US" sz="3600" dirty="0"/>
              <a:t>Approaches to the Task I</a:t>
            </a:r>
          </a:p>
        </p:txBody>
      </p:sp>
      <p:sp>
        <p:nvSpPr>
          <p:cNvPr id="3" name="Content Placeholder 2">
            <a:extLst>
              <a:ext uri="{FF2B5EF4-FFF2-40B4-BE49-F238E27FC236}">
                <a16:creationId xmlns:a16="http://schemas.microsoft.com/office/drawing/2014/main" id="{4BC7CBCC-FC02-784F-9CD4-BA58247D6194}"/>
              </a:ext>
            </a:extLst>
          </p:cNvPr>
          <p:cNvSpPr>
            <a:spLocks noGrp="1"/>
          </p:cNvSpPr>
          <p:nvPr>
            <p:ph idx="1"/>
          </p:nvPr>
        </p:nvSpPr>
        <p:spPr/>
        <p:txBody>
          <a:bodyPr>
            <a:normAutofit/>
          </a:bodyPr>
          <a:lstStyle/>
          <a:p>
            <a:r>
              <a:rPr lang="en-US" dirty="0"/>
              <a:t>2017 Katy Noland, Chris </a:t>
            </a:r>
            <a:r>
              <a:rPr lang="en-US" dirty="0" err="1"/>
              <a:t>Cannam</a:t>
            </a:r>
            <a:r>
              <a:rPr lang="en-US" dirty="0"/>
              <a:t>: QM Key Detector Plugin</a:t>
            </a:r>
          </a:p>
          <a:p>
            <a:pPr>
              <a:buFontTx/>
              <a:buChar char="-"/>
            </a:pPr>
            <a:r>
              <a:rPr lang="en-US" dirty="0"/>
              <a:t>QM Key Detector Plugin* is a vamp plugin estimates key of music by comparing the degree to which a block-by-block </a:t>
            </a:r>
            <a:r>
              <a:rPr lang="en-US" dirty="0" err="1"/>
              <a:t>chromagram</a:t>
            </a:r>
            <a:r>
              <a:rPr lang="en-US" dirty="0"/>
              <a:t> correlates to stored profiles for each major and minor key which come from analyses of </a:t>
            </a:r>
            <a:r>
              <a:rPr lang="en-US" dirty="0" err="1"/>
              <a:t>J.S.Bach’s</a:t>
            </a:r>
            <a:r>
              <a:rPr lang="en-US" dirty="0"/>
              <a:t> WTC Book I, recorded in equal temperament with A=440</a:t>
            </a:r>
          </a:p>
          <a:p>
            <a:pPr>
              <a:buFontTx/>
              <a:buChar char="-"/>
            </a:pPr>
            <a:r>
              <a:rPr lang="en-US" dirty="0"/>
              <a:t>Accuracy: Highest score out of all other in MIREX2005Key set with 88.07/100 (2017), significantly lower in all others</a:t>
            </a:r>
          </a:p>
          <a:p>
            <a:endParaRPr lang="en-US" dirty="0"/>
          </a:p>
          <a:p>
            <a:endParaRPr lang="en-US" dirty="0"/>
          </a:p>
        </p:txBody>
      </p:sp>
      <p:sp>
        <p:nvSpPr>
          <p:cNvPr id="4" name="TextBox 3">
            <a:extLst>
              <a:ext uri="{FF2B5EF4-FFF2-40B4-BE49-F238E27FC236}">
                <a16:creationId xmlns:a16="http://schemas.microsoft.com/office/drawing/2014/main" id="{96E1F07A-2A13-B843-BF5B-F1E74B29C2DB}"/>
              </a:ext>
            </a:extLst>
          </p:cNvPr>
          <p:cNvSpPr txBox="1"/>
          <p:nvPr/>
        </p:nvSpPr>
        <p:spPr>
          <a:xfrm>
            <a:off x="6415088" y="6220616"/>
            <a:ext cx="4673600" cy="369332"/>
          </a:xfrm>
          <a:prstGeom prst="rect">
            <a:avLst/>
          </a:prstGeom>
          <a:noFill/>
        </p:spPr>
        <p:txBody>
          <a:bodyPr wrap="square" rtlCol="0">
            <a:spAutoFit/>
          </a:bodyPr>
          <a:lstStyle/>
          <a:p>
            <a:r>
              <a:rPr lang="en-US" dirty="0"/>
              <a:t>*</a:t>
            </a:r>
            <a:r>
              <a:rPr lang="en-US" sz="1400" dirty="0"/>
              <a:t>by Katy Noland and Christian </a:t>
            </a:r>
            <a:r>
              <a:rPr lang="en-US" sz="1400" dirty="0" err="1"/>
              <a:t>Landone</a:t>
            </a:r>
            <a:endParaRPr lang="en-US" sz="1400" dirty="0"/>
          </a:p>
        </p:txBody>
      </p:sp>
    </p:spTree>
    <p:extLst>
      <p:ext uri="{BB962C8B-B14F-4D97-AF65-F5344CB8AC3E}">
        <p14:creationId xmlns:p14="http://schemas.microsoft.com/office/powerpoint/2010/main" val="3209643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0E39-316B-EB49-815B-FC4763EC77F8}"/>
              </a:ext>
            </a:extLst>
          </p:cNvPr>
          <p:cNvSpPr>
            <a:spLocks noGrp="1"/>
          </p:cNvSpPr>
          <p:nvPr>
            <p:ph type="title"/>
          </p:nvPr>
        </p:nvSpPr>
        <p:spPr/>
        <p:txBody>
          <a:bodyPr/>
          <a:lstStyle/>
          <a:p>
            <a:r>
              <a:rPr lang="en-US" sz="3600" dirty="0"/>
              <a:t>Approaches to the Task II</a:t>
            </a:r>
          </a:p>
        </p:txBody>
      </p:sp>
      <p:sp>
        <p:nvSpPr>
          <p:cNvPr id="3" name="Content Placeholder 2">
            <a:extLst>
              <a:ext uri="{FF2B5EF4-FFF2-40B4-BE49-F238E27FC236}">
                <a16:creationId xmlns:a16="http://schemas.microsoft.com/office/drawing/2014/main" id="{67C285B9-6D5C-9842-80AC-9A956162503B}"/>
              </a:ext>
            </a:extLst>
          </p:cNvPr>
          <p:cNvSpPr>
            <a:spLocks noGrp="1"/>
          </p:cNvSpPr>
          <p:nvPr>
            <p:ph idx="1"/>
          </p:nvPr>
        </p:nvSpPr>
        <p:spPr/>
        <p:txBody>
          <a:bodyPr/>
          <a:lstStyle/>
          <a:p>
            <a:r>
              <a:rPr lang="en-US" dirty="0"/>
              <a:t>2017 Hendrik Schreiber: end-to-end machine learning</a:t>
            </a:r>
          </a:p>
          <a:p>
            <a:pPr>
              <a:buFontTx/>
              <a:buChar char="-"/>
            </a:pPr>
            <a:r>
              <a:rPr lang="en-US" dirty="0"/>
              <a:t>Magnitude spectrogram down sampling the signal and resampling the frequency axis to a logarithmic scale with resolution of 3 bins/semitone</a:t>
            </a:r>
          </a:p>
          <a:p>
            <a:pPr>
              <a:buFont typeface="Symbol" pitchFamily="2" charset="2"/>
              <a:buChar char="Þ"/>
            </a:pPr>
            <a:r>
              <a:rPr lang="en-US" dirty="0"/>
              <a:t>oversampling for tuning corrections and it helps differentiate neighboring harmonic peaks (usually at least two)</a:t>
            </a:r>
          </a:p>
          <a:p>
            <a:pPr>
              <a:buFontTx/>
              <a:buChar char="-"/>
            </a:pPr>
            <a:r>
              <a:rPr lang="en-US" dirty="0"/>
              <a:t>Roughly two minutes of audio per sample</a:t>
            </a:r>
          </a:p>
          <a:p>
            <a:pPr>
              <a:buFontTx/>
              <a:buChar char="-"/>
            </a:pPr>
            <a:r>
              <a:rPr lang="en-US" dirty="0"/>
              <a:t>The network consists of 9 zero-padded convolutional layers with 8 filters each, those layers are followed by two other layers, one of them in the size of 24, representing 12 minor and 12 major keys (proposed network consists of 259,752 model parameters)</a:t>
            </a:r>
          </a:p>
          <a:p>
            <a:pPr marL="0" indent="0">
              <a:buNone/>
            </a:pPr>
            <a:endParaRPr lang="en-US" dirty="0"/>
          </a:p>
        </p:txBody>
      </p:sp>
    </p:spTree>
    <p:extLst>
      <p:ext uri="{BB962C8B-B14F-4D97-AF65-F5344CB8AC3E}">
        <p14:creationId xmlns:p14="http://schemas.microsoft.com/office/powerpoint/2010/main" val="99400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DE4116-C651-EC42-80F2-EDD3E5F98C8A}"/>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2800" b="0" i="0" kern="1200" dirty="0">
                <a:solidFill>
                  <a:srgbClr val="EBEBEB"/>
                </a:solidFill>
                <a:latin typeface="+mj-lt"/>
                <a:ea typeface="+mj-ea"/>
                <a:cs typeface="+mj-cs"/>
              </a:rPr>
              <a:t>Hendrik Schreiber’s schematic overview of the network with its 11 layers</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27BBD0E6-0EC4-2544-B6C7-47212C0F5E43}"/>
              </a:ext>
            </a:extLst>
          </p:cNvPr>
          <p:cNvPicPr>
            <a:picLocks noGrp="1" noChangeAspect="1"/>
          </p:cNvPicPr>
          <p:nvPr>
            <p:ph idx="1"/>
          </p:nvPr>
        </p:nvPicPr>
        <p:blipFill>
          <a:blip r:embed="rId6"/>
          <a:stretch>
            <a:fillRect/>
          </a:stretch>
        </p:blipFill>
        <p:spPr>
          <a:xfrm>
            <a:off x="647700" y="295193"/>
            <a:ext cx="6283324" cy="6267614"/>
          </a:xfrm>
          <a:prstGeom prst="rect">
            <a:avLst/>
          </a:prstGeom>
          <a:effectLst/>
        </p:spPr>
      </p:pic>
      <p:sp>
        <p:nvSpPr>
          <p:cNvPr id="6" name="TextBox 5">
            <a:extLst>
              <a:ext uri="{FF2B5EF4-FFF2-40B4-BE49-F238E27FC236}">
                <a16:creationId xmlns:a16="http://schemas.microsoft.com/office/drawing/2014/main" id="{18B50E9C-3A62-F448-AD9B-A1F34C3F3E35}"/>
              </a:ext>
            </a:extLst>
          </p:cNvPr>
          <p:cNvSpPr txBox="1"/>
          <p:nvPr/>
        </p:nvSpPr>
        <p:spPr>
          <a:xfrm>
            <a:off x="193964" y="3700404"/>
            <a:ext cx="2832803" cy="276999"/>
          </a:xfrm>
          <a:prstGeom prst="rect">
            <a:avLst/>
          </a:prstGeom>
          <a:noFill/>
        </p:spPr>
        <p:txBody>
          <a:bodyPr wrap="square" rtlCol="0">
            <a:spAutoFit/>
          </a:bodyPr>
          <a:lstStyle/>
          <a:p>
            <a:r>
              <a:rPr lang="en-US" sz="1200" dirty="0"/>
              <a:t>Key does not change rapidly -&gt;</a:t>
            </a:r>
          </a:p>
        </p:txBody>
      </p:sp>
    </p:spTree>
    <p:extLst>
      <p:ext uri="{BB962C8B-B14F-4D97-AF65-F5344CB8AC3E}">
        <p14:creationId xmlns:p14="http://schemas.microsoft.com/office/powerpoint/2010/main" val="147077373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562DB-4C6F-E84D-BD06-D50CC6D527D0}"/>
              </a:ext>
            </a:extLst>
          </p:cNvPr>
          <p:cNvSpPr>
            <a:spLocks noGrp="1"/>
          </p:cNvSpPr>
          <p:nvPr>
            <p:ph idx="1"/>
          </p:nvPr>
        </p:nvSpPr>
        <p:spPr>
          <a:xfrm>
            <a:off x="1622729" y="1331259"/>
            <a:ext cx="8946541" cy="4195481"/>
          </a:xfrm>
        </p:spPr>
        <p:txBody>
          <a:bodyPr>
            <a:normAutofit fontScale="92500" lnSpcReduction="10000"/>
          </a:bodyPr>
          <a:lstStyle/>
          <a:p>
            <a:r>
              <a:rPr lang="en-US" dirty="0"/>
              <a:t>Training Datasets:</a:t>
            </a:r>
          </a:p>
          <a:p>
            <a:pPr>
              <a:buFontTx/>
              <a:buChar char="-"/>
            </a:pPr>
            <a:r>
              <a:rPr lang="en-US" dirty="0"/>
              <a:t>Three different trainings for separate submissions</a:t>
            </a:r>
          </a:p>
          <a:p>
            <a:pPr>
              <a:buFontTx/>
              <a:buChar char="-"/>
            </a:pPr>
            <a:r>
              <a:rPr lang="en-US" dirty="0"/>
              <a:t>The HS2 submission was trained with the </a:t>
            </a:r>
            <a:r>
              <a:rPr lang="en-US" i="1" dirty="0"/>
              <a:t>Lakh MIDI Set (LMD</a:t>
            </a:r>
            <a:r>
              <a:rPr lang="en-US" dirty="0"/>
              <a:t>)</a:t>
            </a:r>
            <a:r>
              <a:rPr lang="en-US" i="1" dirty="0"/>
              <a:t>,</a:t>
            </a:r>
            <a:r>
              <a:rPr lang="en-US" dirty="0"/>
              <a:t> extracting key change events, matching the tracks to the</a:t>
            </a:r>
            <a:r>
              <a:rPr lang="en-US" i="1" dirty="0"/>
              <a:t> Million Dollar Dataset</a:t>
            </a:r>
            <a:r>
              <a:rPr lang="en-US" dirty="0"/>
              <a:t> genre annotations (almost 70% of a dataset of the size of 6,981), including rock, pop, country, R&amp;B, classical, jazz and electronica</a:t>
            </a:r>
          </a:p>
          <a:p>
            <a:pPr marL="0" indent="0">
              <a:buNone/>
            </a:pPr>
            <a:endParaRPr lang="en-US" dirty="0"/>
          </a:p>
          <a:p>
            <a:r>
              <a:rPr lang="en-US" dirty="0"/>
              <a:t>Accuracy results show that training datasets determine the score more than the overall approach since the submissions’ results in each test set vary significantly. HS2 has the highest score of all in the </a:t>
            </a:r>
            <a:r>
              <a:rPr lang="en-US" i="1" dirty="0"/>
              <a:t>Billboard2012Key </a:t>
            </a:r>
            <a:r>
              <a:rPr lang="en-US" dirty="0"/>
              <a:t>test set with 82.33/100 because it was trained on </a:t>
            </a:r>
            <a:r>
              <a:rPr lang="en-US" i="1" dirty="0"/>
              <a:t>LMD</a:t>
            </a:r>
            <a:r>
              <a:rPr lang="en-US" dirty="0"/>
              <a:t> only, validating the approach of extracting training data from </a:t>
            </a:r>
            <a:r>
              <a:rPr lang="en-US" i="1" dirty="0"/>
              <a:t>LMD</a:t>
            </a:r>
            <a:r>
              <a:rPr lang="en-US" dirty="0"/>
              <a:t>, which also suggests to have similarities with the </a:t>
            </a:r>
            <a:r>
              <a:rPr lang="en-US" i="1" dirty="0"/>
              <a:t>Billboard2012Key dataset</a:t>
            </a:r>
            <a:endParaRPr lang="en-US" dirty="0"/>
          </a:p>
          <a:p>
            <a:endParaRPr lang="en-US" dirty="0"/>
          </a:p>
        </p:txBody>
      </p:sp>
    </p:spTree>
    <p:extLst>
      <p:ext uri="{BB962C8B-B14F-4D97-AF65-F5344CB8AC3E}">
        <p14:creationId xmlns:p14="http://schemas.microsoft.com/office/powerpoint/2010/main" val="3549553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7EBF-87F1-F74A-9BF3-7E3287B5659A}"/>
              </a:ext>
            </a:extLst>
          </p:cNvPr>
          <p:cNvSpPr>
            <a:spLocks noGrp="1"/>
          </p:cNvSpPr>
          <p:nvPr>
            <p:ph type="title"/>
          </p:nvPr>
        </p:nvSpPr>
        <p:spPr>
          <a:xfrm>
            <a:off x="1722363" y="526609"/>
            <a:ext cx="8747271" cy="868082"/>
          </a:xfrm>
        </p:spPr>
        <p:txBody>
          <a:bodyPr/>
          <a:lstStyle/>
          <a:p>
            <a:pPr algn="ctr"/>
            <a:r>
              <a:rPr lang="en-US" sz="3600" dirty="0"/>
              <a:t>Overall results from 2017</a:t>
            </a:r>
          </a:p>
        </p:txBody>
      </p:sp>
      <p:pic>
        <p:nvPicPr>
          <p:cNvPr id="5" name="Content Placeholder 4">
            <a:extLst>
              <a:ext uri="{FF2B5EF4-FFF2-40B4-BE49-F238E27FC236}">
                <a16:creationId xmlns:a16="http://schemas.microsoft.com/office/drawing/2014/main" id="{B0A3C09A-5226-B344-ADB2-9A0C5C8075F2}"/>
              </a:ext>
            </a:extLst>
          </p:cNvPr>
          <p:cNvPicPr>
            <a:picLocks noGrp="1" noChangeAspect="1"/>
          </p:cNvPicPr>
          <p:nvPr>
            <p:ph idx="1"/>
          </p:nvPr>
        </p:nvPicPr>
        <p:blipFill>
          <a:blip r:embed="rId2"/>
          <a:stretch>
            <a:fillRect/>
          </a:stretch>
        </p:blipFill>
        <p:spPr>
          <a:xfrm>
            <a:off x="7765824" y="1509809"/>
            <a:ext cx="4319099" cy="2384395"/>
          </a:xfrm>
        </p:spPr>
      </p:pic>
      <p:pic>
        <p:nvPicPr>
          <p:cNvPr id="8" name="Picture 7">
            <a:extLst>
              <a:ext uri="{FF2B5EF4-FFF2-40B4-BE49-F238E27FC236}">
                <a16:creationId xmlns:a16="http://schemas.microsoft.com/office/drawing/2014/main" id="{B581DCB5-A58F-AA49-82CF-AFEF647C6A94}"/>
              </a:ext>
            </a:extLst>
          </p:cNvPr>
          <p:cNvPicPr>
            <a:picLocks noChangeAspect="1"/>
          </p:cNvPicPr>
          <p:nvPr/>
        </p:nvPicPr>
        <p:blipFill>
          <a:blip r:embed="rId3"/>
          <a:stretch>
            <a:fillRect/>
          </a:stretch>
        </p:blipFill>
        <p:spPr>
          <a:xfrm>
            <a:off x="4144303" y="4267200"/>
            <a:ext cx="3903393" cy="2154900"/>
          </a:xfrm>
          <a:prstGeom prst="rect">
            <a:avLst/>
          </a:prstGeom>
        </p:spPr>
      </p:pic>
      <p:pic>
        <p:nvPicPr>
          <p:cNvPr id="10" name="Picture 9">
            <a:extLst>
              <a:ext uri="{FF2B5EF4-FFF2-40B4-BE49-F238E27FC236}">
                <a16:creationId xmlns:a16="http://schemas.microsoft.com/office/drawing/2014/main" id="{570CA6A2-743B-7941-8F3D-082E28EE5EC9}"/>
              </a:ext>
            </a:extLst>
          </p:cNvPr>
          <p:cNvPicPr>
            <a:picLocks noChangeAspect="1"/>
          </p:cNvPicPr>
          <p:nvPr/>
        </p:nvPicPr>
        <p:blipFill>
          <a:blip r:embed="rId4"/>
          <a:stretch>
            <a:fillRect/>
          </a:stretch>
        </p:blipFill>
        <p:spPr>
          <a:xfrm>
            <a:off x="113488" y="4267200"/>
            <a:ext cx="3903393" cy="2154900"/>
          </a:xfrm>
          <a:prstGeom prst="rect">
            <a:avLst/>
          </a:prstGeom>
        </p:spPr>
      </p:pic>
      <p:pic>
        <p:nvPicPr>
          <p:cNvPr id="12" name="Picture 11">
            <a:extLst>
              <a:ext uri="{FF2B5EF4-FFF2-40B4-BE49-F238E27FC236}">
                <a16:creationId xmlns:a16="http://schemas.microsoft.com/office/drawing/2014/main" id="{AB21FA7E-F37A-F64D-A667-95FC2032C31A}"/>
              </a:ext>
            </a:extLst>
          </p:cNvPr>
          <p:cNvPicPr>
            <a:picLocks noChangeAspect="1"/>
          </p:cNvPicPr>
          <p:nvPr/>
        </p:nvPicPr>
        <p:blipFill>
          <a:blip r:embed="rId5"/>
          <a:stretch>
            <a:fillRect/>
          </a:stretch>
        </p:blipFill>
        <p:spPr>
          <a:xfrm>
            <a:off x="8175118" y="4267200"/>
            <a:ext cx="3903393" cy="2154900"/>
          </a:xfrm>
          <a:prstGeom prst="rect">
            <a:avLst/>
          </a:prstGeom>
        </p:spPr>
      </p:pic>
      <p:pic>
        <p:nvPicPr>
          <p:cNvPr id="14" name="Picture 13">
            <a:extLst>
              <a:ext uri="{FF2B5EF4-FFF2-40B4-BE49-F238E27FC236}">
                <a16:creationId xmlns:a16="http://schemas.microsoft.com/office/drawing/2014/main" id="{A32AE54D-DFCA-3842-9BEA-0E7646F076D1}"/>
              </a:ext>
            </a:extLst>
          </p:cNvPr>
          <p:cNvPicPr>
            <a:picLocks noChangeAspect="1"/>
          </p:cNvPicPr>
          <p:nvPr/>
        </p:nvPicPr>
        <p:blipFill>
          <a:blip r:embed="rId6"/>
          <a:stretch>
            <a:fillRect/>
          </a:stretch>
        </p:blipFill>
        <p:spPr>
          <a:xfrm>
            <a:off x="79368" y="1513349"/>
            <a:ext cx="4226418" cy="2384395"/>
          </a:xfrm>
          <a:prstGeom prst="rect">
            <a:avLst/>
          </a:prstGeom>
        </p:spPr>
      </p:pic>
    </p:spTree>
    <p:extLst>
      <p:ext uri="{BB962C8B-B14F-4D97-AF65-F5344CB8AC3E}">
        <p14:creationId xmlns:p14="http://schemas.microsoft.com/office/powerpoint/2010/main" val="21707200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12596</TotalTime>
  <Words>679</Words>
  <Application>Microsoft Macintosh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Gothic</vt:lpstr>
      <vt:lpstr>Symbol</vt:lpstr>
      <vt:lpstr>Wingdings 3</vt:lpstr>
      <vt:lpstr>Ion</vt:lpstr>
      <vt:lpstr>Audio Key Detection/Estimation</vt:lpstr>
      <vt:lpstr>What is Audio Key Estimation:</vt:lpstr>
      <vt:lpstr>Evaluation</vt:lpstr>
      <vt:lpstr>Datasets used for the Task</vt:lpstr>
      <vt:lpstr>Approaches to the Task I</vt:lpstr>
      <vt:lpstr>Approaches to the Task II</vt:lpstr>
      <vt:lpstr>Hendrik Schreiber’s schematic overview of the network with its 11 layers</vt:lpstr>
      <vt:lpstr>PowerPoint Presentation</vt:lpstr>
      <vt:lpstr>Overall results from 2017</vt:lpstr>
      <vt:lpstr>Links to sSources for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Key Detection/Estimation</dc:title>
  <dc:creator>xavier.wright@stu.bmcc.cuny.edu</dc:creator>
  <cp:lastModifiedBy>xavier.wright@stu.bmcc.cuny.edu</cp:lastModifiedBy>
  <cp:revision>33</cp:revision>
  <dcterms:created xsi:type="dcterms:W3CDTF">2018-11-19T02:40:19Z</dcterms:created>
  <dcterms:modified xsi:type="dcterms:W3CDTF">2018-11-27T20:36:31Z</dcterms:modified>
</cp:coreProperties>
</file>